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014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12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8525" y="0"/>
            <a:ext cx="10985363" cy="10103095"/>
          </a:xfrm>
          <a:prstGeom prst="rect">
            <a:avLst/>
          </a:prstGeom>
        </p:spPr>
      </p:pic>
      <p:pic>
        <p:nvPicPr>
          <p:cNvPr id="3" name="Group 1 (1)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95600"/>
            <a:ext cx="14935200" cy="73914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Frame 2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8" name="Frame 2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9" name="Frame 2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211300" y="266700"/>
            <a:ext cx="3486150" cy="762000"/>
          </a:xfrm>
          <a:prstGeom prst="rect">
            <a:avLst/>
          </a:prstGeom>
        </p:spPr>
      </p:pic>
      <p:pic>
        <p:nvPicPr>
          <p:cNvPr id="10" name="Frame 2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1" name="Group 17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38175" y="9020175"/>
            <a:ext cx="17078325" cy="950095"/>
          </a:xfrm>
          <a:prstGeom prst="rect">
            <a:avLst/>
          </a:prstGeom>
        </p:spPr>
      </p:pic>
      <p:sp>
        <p:nvSpPr>
          <p:cNvPr id="12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4" name="name_14-15"/>
          <p:cNvSpPr/>
          <p:nvPr/>
        </p:nvSpPr>
        <p:spPr>
          <a:xfrm>
            <a:off x="14658975" y="428625"/>
            <a:ext cx="2647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14-15 ДЕКАБРЯ</a:t>
            </a:r>
            <a:endParaRPr lang="en-US" sz="2700" dirty="0"/>
          </a:p>
        </p:txBody>
      </p:sp>
      <p:sp>
        <p:nvSpPr>
          <p:cNvPr id="15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6" name="CENTER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CENTER</a:t>
            </a:r>
            <a:endParaRPr lang="en-US" sz="7800" dirty="0"/>
          </a:p>
        </p:txBody>
      </p:sp>
      <p:sp>
        <p:nvSpPr>
          <p:cNvPr id="17" name="FSP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FSP</a:t>
            </a:r>
            <a:endParaRPr lang="en-US" sz="7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97100" y="0"/>
            <a:ext cx="3390900" cy="4107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079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РАЗВИТИЕ ПРОДУКТА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57275" y="5674176"/>
            <a:ext cx="360045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Глубокая интеграция и внедрение федеральных баз данных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3811250" y="5731326"/>
            <a:ext cx="3600450" cy="3095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Образовательные ресурсы: Создание раздела с обучающими материалами по организации и проведению соревнований для региональных представителей</a:t>
            </a:r>
            <a:endParaRPr lang="en-US" sz="2400" dirty="0"/>
          </a:p>
        </p:txBody>
      </p:sp>
      <p:sp>
        <p:nvSpPr>
          <p:cNvPr id="9" name="AI"/>
          <p:cNvSpPr/>
          <p:nvPr/>
        </p:nvSpPr>
        <p:spPr>
          <a:xfrm>
            <a:off x="7239000" y="5731326"/>
            <a:ext cx="5038725" cy="248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Создание более широко многопользовательского режима и добавления больших способов анализа данных(например внедрение AI)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ipse 5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3" name="Ellipse 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4" name="Ellipse 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5" name="32 - [DESIGN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9450" y="0"/>
            <a:ext cx="10985363" cy="9826870"/>
          </a:xfrm>
          <a:prstGeom prst="rect">
            <a:avLst/>
          </a:prstGeom>
        </p:spPr>
      </p:pic>
      <p:pic>
        <p:nvPicPr>
          <p:cNvPr id="6" name="Frame 2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7" name="Frame 2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8" name="Frame 2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211300" y="266700"/>
            <a:ext cx="3219450" cy="762000"/>
          </a:xfrm>
          <a:prstGeom prst="rect">
            <a:avLst/>
          </a:prstGeom>
        </p:spPr>
      </p:pic>
      <p:pic>
        <p:nvPicPr>
          <p:cNvPr id="9" name="Frame 23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0" name="Group 17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57250" y="8877300"/>
            <a:ext cx="16859250" cy="1010417"/>
          </a:xfrm>
          <a:prstGeom prst="rect">
            <a:avLst/>
          </a:prstGeom>
        </p:spPr>
      </p:pic>
      <p:pic>
        <p:nvPicPr>
          <p:cNvPr id="11" name="image 12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14425" y="3962400"/>
            <a:ext cx="4229100" cy="4229100"/>
          </a:xfrm>
          <a:prstGeom prst="rect">
            <a:avLst/>
          </a:prstGeom>
        </p:spPr>
      </p:pic>
      <p:sp>
        <p:nvSpPr>
          <p:cNvPr id="12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4" name="name_6-8"/>
          <p:cNvSpPr/>
          <p:nvPr/>
        </p:nvSpPr>
        <p:spPr>
          <a:xfrm>
            <a:off x="14658975" y="428625"/>
            <a:ext cx="25146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ru-RU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14</a:t>
            </a: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-</a:t>
            </a:r>
            <a:r>
              <a:rPr lang="ru-RU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15</a:t>
            </a: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 ДЕКАБРЯ</a:t>
            </a:r>
            <a:endParaRPr lang="en-US" sz="2700" dirty="0"/>
          </a:p>
        </p:txBody>
      </p:sp>
      <p:sp>
        <p:nvSpPr>
          <p:cNvPr id="15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6" name="default_name"/>
          <p:cNvSpPr/>
          <p:nvPr/>
        </p:nvSpPr>
        <p:spPr>
          <a:xfrm>
            <a:off x="710292" y="2494191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СПАСИБО</a:t>
            </a:r>
            <a:endParaRPr lang="en-US" sz="7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8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" y="2619375"/>
            <a:ext cx="2667000" cy="2667000"/>
          </a:xfrm>
          <a:prstGeom prst="rect">
            <a:avLst/>
          </a:prstGeom>
        </p:spPr>
      </p:pic>
      <p:pic>
        <p:nvPicPr>
          <p:cNvPr id="3" name="Rectangle 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48525" y="2619375"/>
            <a:ext cx="2667000" cy="2667000"/>
          </a:xfrm>
          <a:prstGeom prst="rect">
            <a:avLst/>
          </a:prstGeom>
        </p:spPr>
      </p:pic>
      <p:pic>
        <p:nvPicPr>
          <p:cNvPr id="4" name="Rectangle 1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39800" y="2619375"/>
            <a:ext cx="2667000" cy="2667000"/>
          </a:xfrm>
          <a:prstGeom prst="rect">
            <a:avLst/>
          </a:prstGeom>
        </p:spPr>
      </p:pic>
      <p:pic>
        <p:nvPicPr>
          <p:cNvPr id="5" name="Frame 39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400" y="6610350"/>
            <a:ext cx="2400300" cy="723900"/>
          </a:xfrm>
          <a:prstGeom prst="rect">
            <a:avLst/>
          </a:prstGeom>
        </p:spPr>
      </p:pic>
      <p:pic>
        <p:nvPicPr>
          <p:cNvPr id="6" name="Frame 40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48525" y="6572250"/>
            <a:ext cx="1762125" cy="723900"/>
          </a:xfrm>
          <a:prstGeom prst="rect">
            <a:avLst/>
          </a:prstGeom>
        </p:spPr>
      </p:pic>
      <p:pic>
        <p:nvPicPr>
          <p:cNvPr id="7" name="Frame 405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639800" y="6610350"/>
            <a:ext cx="2800350" cy="723900"/>
          </a:xfrm>
          <a:prstGeom prst="rect">
            <a:avLst/>
          </a:prstGeom>
        </p:spPr>
      </p:pic>
      <p:pic>
        <p:nvPicPr>
          <p:cNvPr id="8" name="Group 1 (1)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20125" y="200025"/>
            <a:ext cx="6410325" cy="3228975"/>
          </a:xfrm>
          <a:prstGeom prst="rect">
            <a:avLst/>
          </a:prstGeom>
        </p:spPr>
      </p:pic>
      <p:pic>
        <p:nvPicPr>
          <p:cNvPr id="9" name="Group 1 (1)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0"/>
            <a:ext cx="18288000" cy="914400"/>
          </a:xfrm>
          <a:prstGeom prst="rect">
            <a:avLst/>
          </a:prstGeom>
        </p:spPr>
      </p:pic>
      <p:pic>
        <p:nvPicPr>
          <p:cNvPr id="10" name="18 - [DESIGN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96120" y="2543994"/>
            <a:ext cx="2798711" cy="2758976"/>
          </a:xfrm>
          <a:prstGeom prst="rect">
            <a:avLst/>
          </a:prstGeom>
        </p:spPr>
      </p:pic>
      <p:pic>
        <p:nvPicPr>
          <p:cNvPr id="11" name="18 - [DESIGN 2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229475" y="2600325"/>
            <a:ext cx="2714625" cy="2724150"/>
          </a:xfrm>
          <a:prstGeom prst="rect">
            <a:avLst/>
          </a:prstGeom>
        </p:spPr>
      </p:pic>
      <p:pic>
        <p:nvPicPr>
          <p:cNvPr id="12" name="18 - [DESIGN 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3620750" y="2600325"/>
            <a:ext cx="2733675" cy="27051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33400" y="5648325"/>
            <a:ext cx="279871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Крахмальников Илья</a:t>
            </a:r>
            <a:endParaRPr lang="en-US" sz="3000" dirty="0"/>
          </a:p>
        </p:txBody>
      </p:sp>
      <p:sp>
        <p:nvSpPr>
          <p:cNvPr id="14" name="Text 1"/>
          <p:cNvSpPr/>
          <p:nvPr/>
        </p:nvSpPr>
        <p:spPr>
          <a:xfrm>
            <a:off x="533400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15" name="krah_Ilya"/>
          <p:cNvSpPr/>
          <p:nvPr/>
        </p:nvSpPr>
        <p:spPr>
          <a:xfrm>
            <a:off x="533400" y="8391525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@krah_Ilya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790575" y="6718300"/>
            <a:ext cx="2238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Главный
программист</a:t>
            </a:r>
            <a:endParaRPr lang="en-US" sz="2100" dirty="0"/>
          </a:p>
        </p:txBody>
      </p:sp>
      <p:sp>
        <p:nvSpPr>
          <p:cNvPr id="17" name="Text 4"/>
          <p:cNvSpPr/>
          <p:nvPr/>
        </p:nvSpPr>
        <p:spPr>
          <a:xfrm>
            <a:off x="7343775" y="6667500"/>
            <a:ext cx="15906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Капитан
Дизайнер</a:t>
            </a:r>
            <a:endParaRPr lang="en-US" sz="2100" dirty="0"/>
          </a:p>
        </p:txBody>
      </p:sp>
      <p:sp>
        <p:nvSpPr>
          <p:cNvPr id="18" name="data-"/>
          <p:cNvSpPr/>
          <p:nvPr/>
        </p:nvSpPr>
        <p:spPr>
          <a:xfrm>
            <a:off x="13654088" y="6705600"/>
            <a:ext cx="2800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Тестировщик
data-специалист</a:t>
            </a:r>
            <a:endParaRPr lang="en-US" sz="2100" dirty="0"/>
          </a:p>
        </p:txBody>
      </p:sp>
      <p:sp>
        <p:nvSpPr>
          <p:cNvPr id="19" name="Text 6"/>
          <p:cNvSpPr/>
          <p:nvPr/>
        </p:nvSpPr>
        <p:spPr>
          <a:xfrm>
            <a:off x="7286625" y="564832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Хуснуллин Марсель</a:t>
            </a:r>
            <a:endParaRPr lang="en-US" sz="3000" dirty="0"/>
          </a:p>
        </p:txBody>
      </p:sp>
      <p:sp>
        <p:nvSpPr>
          <p:cNvPr id="20" name="Text 7"/>
          <p:cNvSpPr/>
          <p:nvPr/>
        </p:nvSpPr>
        <p:spPr>
          <a:xfrm>
            <a:off x="7248525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21" name="Mar1o12508"/>
          <p:cNvSpPr/>
          <p:nvPr/>
        </p:nvSpPr>
        <p:spPr>
          <a:xfrm>
            <a:off x="7248525" y="8391525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@Mar1o12508</a:t>
            </a:r>
            <a:endParaRPr lang="en-US" sz="1800" dirty="0"/>
          </a:p>
        </p:txBody>
      </p:sp>
      <p:sp>
        <p:nvSpPr>
          <p:cNvPr id="22" name="Text 9"/>
          <p:cNvSpPr/>
          <p:nvPr/>
        </p:nvSpPr>
        <p:spPr>
          <a:xfrm>
            <a:off x="13639800" y="564832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Фазылзянов Дамир</a:t>
            </a:r>
            <a:endParaRPr lang="en-US" sz="3000" dirty="0"/>
          </a:p>
        </p:txBody>
      </p:sp>
      <p:sp>
        <p:nvSpPr>
          <p:cNvPr id="23" name="Text 10"/>
          <p:cNvSpPr/>
          <p:nvPr/>
        </p:nvSpPr>
        <p:spPr>
          <a:xfrm>
            <a:off x="13639800" y="7439025"/>
            <a:ext cx="261256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Обучается на курсе Промышленного программирования от Яндекса</a:t>
            </a:r>
            <a:endParaRPr lang="en-US" sz="1800" dirty="0"/>
          </a:p>
        </p:txBody>
      </p:sp>
      <p:sp>
        <p:nvSpPr>
          <p:cNvPr id="24" name="darkJsRank"/>
          <p:cNvSpPr/>
          <p:nvPr/>
        </p:nvSpPr>
        <p:spPr>
          <a:xfrm>
            <a:off x="13658850" y="8620125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@darkJsRank</a:t>
            </a:r>
            <a:endParaRPr lang="en-US" sz="1800" dirty="0"/>
          </a:p>
        </p:txBody>
      </p:sp>
      <p:sp>
        <p:nvSpPr>
          <p:cNvPr id="25" name="Text 12"/>
          <p:cNvSpPr/>
          <p:nvPr/>
        </p:nvSpPr>
        <p:spPr>
          <a:xfrm>
            <a:off x="533400" y="647700"/>
            <a:ext cx="94678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63600" y="4305300"/>
            <a:ext cx="4724400" cy="598170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762000" y="1590675"/>
            <a:ext cx="8220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ПРОБЛЕМАТИКА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63627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2049125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66800" y="5804353"/>
            <a:ext cx="3657600" cy="2809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Сотрудники тратят слишком много времени на координацию между собой и принятие решений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2077700" y="5804353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Много ресурсов уходит на координацию мешая их вкладыванию в более полезные отрасли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362700" y="5823403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Отсутствие четких процессов замедляет принятие решений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6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34875" y="5105400"/>
            <a:ext cx="3981450" cy="647700"/>
          </a:xfrm>
          <a:prstGeom prst="rect">
            <a:avLst/>
          </a:prstGeom>
        </p:spPr>
      </p:pic>
      <p:pic>
        <p:nvPicPr>
          <p:cNvPr id="3" name="Frame 9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06375" y="2809875"/>
            <a:ext cx="2828925" cy="647700"/>
          </a:xfrm>
          <a:prstGeom prst="rect">
            <a:avLst/>
          </a:prstGeom>
        </p:spPr>
      </p:pic>
      <p:pic>
        <p:nvPicPr>
          <p:cNvPr id="4" name="Frame 1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049000" y="1838325"/>
            <a:ext cx="6543675" cy="62865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72288" y="5105400"/>
            <a:ext cx="3105150" cy="647700"/>
          </a:xfrm>
          <a:prstGeom prst="rect">
            <a:avLst/>
          </a:prstGeom>
        </p:spPr>
      </p:pic>
      <p:pic>
        <p:nvPicPr>
          <p:cNvPr id="7" name="Fram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24700" y="7458075"/>
            <a:ext cx="2619375" cy="647700"/>
          </a:xfrm>
          <a:prstGeom prst="rect">
            <a:avLst/>
          </a:prstGeom>
        </p:spPr>
      </p:pic>
      <p:pic>
        <p:nvPicPr>
          <p:cNvPr id="8" name="Connector line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315325" y="5772150"/>
            <a:ext cx="228600" cy="1666875"/>
          </a:xfrm>
          <a:prstGeom prst="rect">
            <a:avLst/>
          </a:prstGeom>
        </p:spPr>
      </p:pic>
      <p:pic>
        <p:nvPicPr>
          <p:cNvPr id="9" name="Frame 1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42925" y="5105400"/>
            <a:ext cx="3810000" cy="647700"/>
          </a:xfrm>
          <a:prstGeom prst="rect">
            <a:avLst/>
          </a:prstGeom>
        </p:spPr>
      </p:pic>
      <p:pic>
        <p:nvPicPr>
          <p:cNvPr id="10" name="Connector lin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374356" y="5319713"/>
            <a:ext cx="2476500" cy="219075"/>
          </a:xfrm>
          <a:prstGeom prst="rect">
            <a:avLst/>
          </a:prstGeom>
        </p:spPr>
      </p:pic>
      <p:pic>
        <p:nvPicPr>
          <p:cNvPr id="11" name="Frame 1321315016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2938" y="4143375"/>
            <a:ext cx="3609975" cy="628650"/>
          </a:xfrm>
          <a:prstGeom prst="rect">
            <a:avLst/>
          </a:prstGeom>
        </p:spPr>
      </p:pic>
      <p:pic>
        <p:nvPicPr>
          <p:cNvPr id="12" name="Frame 1321315020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858000" y="8601075"/>
            <a:ext cx="3162300" cy="628650"/>
          </a:xfrm>
          <a:prstGeom prst="rect">
            <a:avLst/>
          </a:prstGeom>
        </p:spPr>
      </p:pic>
      <p:pic>
        <p:nvPicPr>
          <p:cNvPr id="13" name="Frame 1321315019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619875" y="4143375"/>
            <a:ext cx="3609975" cy="628650"/>
          </a:xfrm>
          <a:prstGeom prst="rect">
            <a:avLst/>
          </a:prstGeom>
        </p:spPr>
      </p:pic>
      <p:sp>
        <p:nvSpPr>
          <p:cNvPr id="14" name="default_name"/>
          <p:cNvSpPr/>
          <p:nvPr/>
        </p:nvSpPr>
        <p:spPr>
          <a:xfrm>
            <a:off x="542925" y="828675"/>
            <a:ext cx="70104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  <p:sp>
        <p:nvSpPr>
          <p:cNvPr id="15" name="PostgreSQL Database"/>
          <p:cNvSpPr/>
          <p:nvPr/>
        </p:nvSpPr>
        <p:spPr>
          <a:xfrm>
            <a:off x="12620625" y="5295900"/>
            <a:ext cx="3448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PostgreSQL Database</a:t>
            </a:r>
            <a:endParaRPr lang="en-US" sz="2100" dirty="0"/>
          </a:p>
        </p:txBody>
      </p:sp>
      <p:sp>
        <p:nvSpPr>
          <p:cNvPr id="16" name="Media Storage"/>
          <p:cNvSpPr/>
          <p:nvPr/>
        </p:nvSpPr>
        <p:spPr>
          <a:xfrm>
            <a:off x="13192125" y="3000375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Media Storage</a:t>
            </a:r>
            <a:endParaRPr lang="en-US" sz="2100" dirty="0"/>
          </a:p>
        </p:txBody>
      </p:sp>
      <p:sp>
        <p:nvSpPr>
          <p:cNvPr id="17" name="Text 3"/>
          <p:cNvSpPr/>
          <p:nvPr/>
        </p:nvSpPr>
        <p:spPr>
          <a:xfrm>
            <a:off x="11353800" y="2038350"/>
            <a:ext cx="600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Хранение всех динамических фотографий</a:t>
            </a:r>
            <a:endParaRPr lang="en-US" sz="1800" dirty="0"/>
          </a:p>
        </p:txBody>
      </p:sp>
      <p:sp>
        <p:nvSpPr>
          <p:cNvPr id="18" name="API Gateway"/>
          <p:cNvSpPr/>
          <p:nvPr/>
        </p:nvSpPr>
        <p:spPr>
          <a:xfrm>
            <a:off x="7158038" y="5295900"/>
            <a:ext cx="2552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API Gateway</a:t>
            </a:r>
            <a:endParaRPr lang="en-US" sz="2100" dirty="0"/>
          </a:p>
        </p:txBody>
      </p:sp>
      <p:sp>
        <p:nvSpPr>
          <p:cNvPr id="19" name="Email Service"/>
          <p:cNvSpPr/>
          <p:nvPr/>
        </p:nvSpPr>
        <p:spPr>
          <a:xfrm>
            <a:off x="7410450" y="7648575"/>
            <a:ext cx="2076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Email Service</a:t>
            </a:r>
            <a:endParaRPr lang="en-US" sz="2100" dirty="0"/>
          </a:p>
        </p:txBody>
      </p:sp>
      <p:sp>
        <p:nvSpPr>
          <p:cNvPr id="20" name="Python Torch Adapter-transformers"/>
          <p:cNvSpPr/>
          <p:nvPr/>
        </p:nvSpPr>
        <p:spPr>
          <a:xfrm>
            <a:off x="828675" y="529590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Browser (Client)</a:t>
            </a:r>
            <a:endParaRPr lang="en-US" sz="2100" dirty="0"/>
          </a:p>
        </p:txBody>
      </p:sp>
      <p:sp>
        <p:nvSpPr>
          <p:cNvPr id="21" name="Text 7"/>
          <p:cNvSpPr/>
          <p:nvPr/>
        </p:nvSpPr>
        <p:spPr>
          <a:xfrm>
            <a:off x="947737" y="4324350"/>
            <a:ext cx="3038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Основной контент</a:t>
            </a:r>
            <a:endParaRPr lang="en-US" sz="2100" dirty="0"/>
          </a:p>
        </p:txBody>
      </p:sp>
      <p:sp>
        <p:nvSpPr>
          <p:cNvPr id="22" name="smtpgmailcom"/>
          <p:cNvSpPr/>
          <p:nvPr/>
        </p:nvSpPr>
        <p:spPr>
          <a:xfrm>
            <a:off x="7162800" y="8782050"/>
            <a:ext cx="2581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smtp.gmail.com</a:t>
            </a:r>
            <a:endParaRPr lang="en-US" sz="2100" dirty="0"/>
          </a:p>
        </p:txBody>
      </p:sp>
      <p:sp>
        <p:nvSpPr>
          <p:cNvPr id="23" name="Django Backend"/>
          <p:cNvSpPr/>
          <p:nvPr/>
        </p:nvSpPr>
        <p:spPr>
          <a:xfrm>
            <a:off x="6924675" y="4295775"/>
            <a:ext cx="30194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 Backend</a:t>
            </a:r>
            <a:endParaRPr lang="en-US" sz="2100" dirty="0"/>
          </a:p>
        </p:txBody>
      </p:sp>
      <p:pic>
        <p:nvPicPr>
          <p:cNvPr id="25" name="Connector line" descr="preencoded.png">
            <a:extLst>
              <a:ext uri="{FF2B5EF4-FFF2-40B4-BE49-F238E27FC236}">
                <a16:creationId xmlns:a16="http://schemas.microsoft.com/office/drawing/2014/main" id="{ED9A74C8-3A2A-42D1-B5F4-65B8A7BB6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996488" y="5322888"/>
            <a:ext cx="2338387" cy="219075"/>
          </a:xfrm>
          <a:prstGeom prst="rect">
            <a:avLst/>
          </a:prstGeom>
        </p:spPr>
      </p:pic>
      <p:pic>
        <p:nvPicPr>
          <p:cNvPr id="26" name="Connector line" descr="preencoded.png">
            <a:extLst>
              <a:ext uri="{FF2B5EF4-FFF2-40B4-BE49-F238E27FC236}">
                <a16:creationId xmlns:a16="http://schemas.microsoft.com/office/drawing/2014/main" id="{B45164A9-3887-4D31-AB15-DE178642AA6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5400000">
            <a:off x="13511211" y="4171950"/>
            <a:ext cx="1647825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 - [DESIGN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906501" y="0"/>
            <a:ext cx="4380372" cy="41052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2000" y="597864"/>
            <a:ext cx="11268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  <p:pic>
        <p:nvPicPr>
          <p:cNvPr id="5" name="Видеодемонстрация">
            <a:hlinkClick r:id="" action="ppaction://media"/>
            <a:extLst>
              <a:ext uri="{FF2B5EF4-FFF2-40B4-BE49-F238E27FC236}">
                <a16:creationId xmlns:a16="http://schemas.microsoft.com/office/drawing/2014/main" id="{10D5D3D3-37A4-40E6-AD7E-EF46E1C0C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2240358"/>
            <a:ext cx="13885102" cy="744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153025" cy="5067300"/>
          </a:xfrm>
          <a:prstGeom prst="rect">
            <a:avLst/>
          </a:prstGeom>
        </p:spPr>
      </p:pic>
      <p:pic>
        <p:nvPicPr>
          <p:cNvPr id="3" name="Frame 132131504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5219700"/>
            <a:ext cx="5153025" cy="5067300"/>
          </a:xfrm>
          <a:prstGeom prst="rect">
            <a:avLst/>
          </a:prstGeom>
        </p:spPr>
      </p:pic>
      <p:pic>
        <p:nvPicPr>
          <p:cNvPr id="4" name="Frame 132131504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34975" y="5219700"/>
            <a:ext cx="5153025" cy="5067300"/>
          </a:xfrm>
          <a:prstGeom prst="rect">
            <a:avLst/>
          </a:prstGeom>
        </p:spPr>
      </p:pic>
      <p:pic>
        <p:nvPicPr>
          <p:cNvPr id="5" name="Frame 132131504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34975" y="0"/>
            <a:ext cx="5153025" cy="5067300"/>
          </a:xfrm>
          <a:prstGeom prst="rect">
            <a:avLst/>
          </a:prstGeom>
        </p:spPr>
      </p:pic>
      <p:sp>
        <p:nvSpPr>
          <p:cNvPr id="6" name="1"/>
          <p:cNvSpPr/>
          <p:nvPr/>
        </p:nvSpPr>
        <p:spPr>
          <a:xfrm>
            <a:off x="2057400" y="231457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1</a:t>
            </a:r>
            <a:endParaRPr lang="en-US" sz="2400" dirty="0"/>
          </a:p>
        </p:txBody>
      </p:sp>
      <p:sp>
        <p:nvSpPr>
          <p:cNvPr id="7" name="Text 1"/>
          <p:cNvSpPr/>
          <p:nvPr/>
        </p:nvSpPr>
        <p:spPr>
          <a:xfrm>
            <a:off x="419100" y="28479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Удобные и приятные уведомления Сайта об акцепте и изменениях ЕКП</a:t>
            </a:r>
            <a:endParaRPr lang="en-US" sz="1500" dirty="0"/>
          </a:p>
        </p:txBody>
      </p:sp>
      <p:sp>
        <p:nvSpPr>
          <p:cNvPr id="8" name="3"/>
          <p:cNvSpPr/>
          <p:nvPr/>
        </p:nvSpPr>
        <p:spPr>
          <a:xfrm>
            <a:off x="2028825" y="7610475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3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419100" y="80295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Смена языка и темы, для удобства пользования сайтом</a:t>
            </a:r>
            <a:endParaRPr lang="en-US" sz="1500" dirty="0"/>
          </a:p>
        </p:txBody>
      </p:sp>
      <p:sp>
        <p:nvSpPr>
          <p:cNvPr id="10" name="4"/>
          <p:cNvSpPr/>
          <p:nvPr/>
        </p:nvSpPr>
        <p:spPr>
          <a:xfrm>
            <a:off x="15154275" y="7581900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</a:t>
            </a: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4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13906500" y="8029575"/>
            <a:ext cx="3600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Аналитика и прогнозирование по командам и участникам</a:t>
            </a:r>
            <a:endParaRPr lang="en-US" sz="1500" dirty="0"/>
          </a:p>
        </p:txBody>
      </p:sp>
      <p:sp>
        <p:nvSpPr>
          <p:cNvPr id="12" name="2"/>
          <p:cNvSpPr/>
          <p:nvPr/>
        </p:nvSpPr>
        <p:spPr>
          <a:xfrm>
            <a:off x="15163800" y="2381250"/>
            <a:ext cx="108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2</a:t>
            </a:r>
            <a:endParaRPr lang="en-US" sz="2400" dirty="0"/>
          </a:p>
        </p:txBody>
      </p:sp>
      <p:sp>
        <p:nvSpPr>
          <p:cNvPr id="13" name="SCV"/>
          <p:cNvSpPr/>
          <p:nvPr/>
        </p:nvSpPr>
        <p:spPr>
          <a:xfrm>
            <a:off x="13554075" y="2914650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Генерация протоколов в удобном формате .SCV</a:t>
            </a:r>
            <a:endParaRPr lang="en-US" sz="1500" dirty="0"/>
          </a:p>
        </p:txBody>
      </p:sp>
      <p:sp>
        <p:nvSpPr>
          <p:cNvPr id="14" name="default_name"/>
          <p:cNvSpPr/>
          <p:nvPr/>
        </p:nvSpPr>
        <p:spPr>
          <a:xfrm>
            <a:off x="5915025" y="4800600"/>
            <a:ext cx="698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КИЛЛЕРФИЧИ</a:t>
            </a:r>
            <a:endParaRPr lang="en-US" sz="7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2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5400" y="5295900"/>
            <a:ext cx="7915275" cy="1866900"/>
          </a:xfrm>
          <a:prstGeom prst="rect">
            <a:avLst/>
          </a:prstGeom>
        </p:spPr>
      </p:pic>
      <p:pic>
        <p:nvPicPr>
          <p:cNvPr id="3" name="Frame 132131502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8875" y="7972425"/>
            <a:ext cx="8848725" cy="1866900"/>
          </a:xfrm>
          <a:prstGeom prst="rect">
            <a:avLst/>
          </a:prstGeom>
        </p:spPr>
      </p:pic>
      <p:pic>
        <p:nvPicPr>
          <p:cNvPr id="4" name="Frame 132131501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3925" y="1952625"/>
            <a:ext cx="8848725" cy="1857375"/>
          </a:xfrm>
          <a:prstGeom prst="rect">
            <a:avLst/>
          </a:prstGeom>
        </p:spPr>
      </p:pic>
      <p:pic>
        <p:nvPicPr>
          <p:cNvPr id="5" name="Frame 132131502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0775" y="3952875"/>
            <a:ext cx="7915275" cy="1857375"/>
          </a:xfrm>
          <a:prstGeom prst="rect">
            <a:avLst/>
          </a:prstGeom>
        </p:spPr>
      </p:pic>
      <p:pic>
        <p:nvPicPr>
          <p:cNvPr id="6" name="7 - [DESIGN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497300" y="0"/>
            <a:ext cx="1790700" cy="2252289"/>
          </a:xfrm>
          <a:prstGeom prst="rect">
            <a:avLst/>
          </a:prstGeom>
        </p:spPr>
      </p:pic>
      <p:sp>
        <p:nvSpPr>
          <p:cNvPr id="7" name="3"/>
          <p:cNvSpPr/>
          <p:nvPr/>
        </p:nvSpPr>
        <p:spPr>
          <a:xfrm>
            <a:off x="1638300" y="5467350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3</a:t>
            </a:r>
            <a:endParaRPr lang="en-US" sz="3000" dirty="0"/>
          </a:p>
        </p:txBody>
      </p:sp>
      <p:sp>
        <p:nvSpPr>
          <p:cNvPr id="8" name="Text 1"/>
          <p:cNvSpPr/>
          <p:nvPr/>
        </p:nvSpPr>
        <p:spPr>
          <a:xfrm>
            <a:off x="1638300" y="6076950"/>
            <a:ext cx="74390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функции авторизации (авторизация по логину/паролю, восстановление пароля, подтверждение почты).
</a:t>
            </a:r>
            <a:endParaRPr lang="en-US" sz="1800" dirty="0"/>
          </a:p>
        </p:txBody>
      </p:sp>
      <p:sp>
        <p:nvSpPr>
          <p:cNvPr id="9" name="4"/>
          <p:cNvSpPr/>
          <p:nvPr/>
        </p:nvSpPr>
        <p:spPr>
          <a:xfrm>
            <a:off x="6581775" y="802957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4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6581775" y="8639175"/>
            <a:ext cx="802957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Построить процесс отправки заявки о предстоящем соревновании с возможностью внесения в ЕКП от региональных представительств и рассмотрения/принятия/внесения предложения по заявкам, представителем центрального ФСП.</a:t>
            </a:r>
            <a:endParaRPr lang="en-US" sz="1800" dirty="0"/>
          </a:p>
        </p:txBody>
      </p:sp>
      <p:sp>
        <p:nvSpPr>
          <p:cNvPr id="11" name="1"/>
          <p:cNvSpPr/>
          <p:nvPr/>
        </p:nvSpPr>
        <p:spPr>
          <a:xfrm>
            <a:off x="1266825" y="2100263"/>
            <a:ext cx="7134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1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1266825" y="2605088"/>
            <a:ext cx="8305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личного кабинета представителя ФСП по взаимодействию с регионами с возможностью администрирования (роль суперадминистратора) ЛК региональных представителей.
</a:t>
            </a:r>
            <a:endParaRPr lang="en-US" sz="1800" dirty="0"/>
          </a:p>
        </p:txBody>
      </p:sp>
      <p:sp>
        <p:nvSpPr>
          <p:cNvPr id="13" name="2"/>
          <p:cNvSpPr/>
          <p:nvPr/>
        </p:nvSpPr>
        <p:spPr>
          <a:xfrm>
            <a:off x="10353675" y="41243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2</a:t>
            </a:r>
            <a:endParaRPr lang="en-US" sz="3000" dirty="0"/>
          </a:p>
        </p:txBody>
      </p:sp>
      <p:sp>
        <p:nvSpPr>
          <p:cNvPr id="14" name="Text 7"/>
          <p:cNvSpPr/>
          <p:nvPr/>
        </p:nvSpPr>
        <p:spPr>
          <a:xfrm>
            <a:off x="10353675" y="4733925"/>
            <a:ext cx="74580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личного кабинета регионального представителя (с возможностью опубликовать информацию о региональном ФСП).
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2000" y="752475"/>
            <a:ext cx="149161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СЦЕНАРИИ ИСПОЛЬЗОВАНИЯ</a:t>
            </a:r>
            <a:endParaRPr lang="en-US" sz="7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2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5400" y="5295900"/>
            <a:ext cx="7915275" cy="1866900"/>
          </a:xfrm>
          <a:prstGeom prst="rect">
            <a:avLst/>
          </a:prstGeom>
        </p:spPr>
      </p:pic>
      <p:pic>
        <p:nvPicPr>
          <p:cNvPr id="3" name="Frame 132131502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8875" y="7972425"/>
            <a:ext cx="8848725" cy="1866900"/>
          </a:xfrm>
          <a:prstGeom prst="rect">
            <a:avLst/>
          </a:prstGeom>
        </p:spPr>
      </p:pic>
      <p:pic>
        <p:nvPicPr>
          <p:cNvPr id="4" name="Frame 132131501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3925" y="1952625"/>
            <a:ext cx="8848725" cy="1857375"/>
          </a:xfrm>
          <a:prstGeom prst="rect">
            <a:avLst/>
          </a:prstGeom>
        </p:spPr>
      </p:pic>
      <p:pic>
        <p:nvPicPr>
          <p:cNvPr id="5" name="Frame 132131502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0775" y="3952875"/>
            <a:ext cx="7915275" cy="1857375"/>
          </a:xfrm>
          <a:prstGeom prst="rect">
            <a:avLst/>
          </a:prstGeom>
        </p:spPr>
      </p:pic>
      <p:pic>
        <p:nvPicPr>
          <p:cNvPr id="6" name="7 - [DESIGN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497300" y="0"/>
            <a:ext cx="1790700" cy="2252290"/>
          </a:xfrm>
          <a:prstGeom prst="rect">
            <a:avLst/>
          </a:prstGeom>
        </p:spPr>
      </p:pic>
      <p:sp>
        <p:nvSpPr>
          <p:cNvPr id="7" name="7"/>
          <p:cNvSpPr/>
          <p:nvPr/>
        </p:nvSpPr>
        <p:spPr>
          <a:xfrm>
            <a:off x="1638300" y="5695950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7</a:t>
            </a:r>
            <a:endParaRPr lang="en-US" sz="3000" dirty="0"/>
          </a:p>
        </p:txBody>
      </p:sp>
      <p:sp>
        <p:nvSpPr>
          <p:cNvPr id="8" name="Text 1"/>
          <p:cNvSpPr/>
          <p:nvPr/>
        </p:nvSpPr>
        <p:spPr>
          <a:xfrm>
            <a:off x="1638300" y="6305550"/>
            <a:ext cx="7439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мультизагрузчика результатов соревнований.</a:t>
            </a:r>
            <a:endParaRPr lang="en-US" sz="1800" dirty="0"/>
          </a:p>
        </p:txBody>
      </p:sp>
      <p:sp>
        <p:nvSpPr>
          <p:cNvPr id="9" name="8"/>
          <p:cNvSpPr/>
          <p:nvPr/>
        </p:nvSpPr>
        <p:spPr>
          <a:xfrm>
            <a:off x="6524625" y="80867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8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6524625" y="8696325"/>
            <a:ext cx="80295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Возможность формирования и просмотра аналитических отчетов по регионам, командам, участникам (исходим из гипотезы, что данные есть и их получаем от региональных представителей)</a:t>
            </a:r>
            <a:endParaRPr lang="en-US" sz="1800" dirty="0"/>
          </a:p>
        </p:txBody>
      </p:sp>
      <p:sp>
        <p:nvSpPr>
          <p:cNvPr id="11" name="5"/>
          <p:cNvSpPr/>
          <p:nvPr/>
        </p:nvSpPr>
        <p:spPr>
          <a:xfrm>
            <a:off x="1266825" y="2172833"/>
            <a:ext cx="7134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5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1266825" y="2677658"/>
            <a:ext cx="8305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Публикация в общедоступном календаре соревнования от регионального представителя после одобрения центрального ФСП.</a:t>
            </a:r>
            <a:endParaRPr lang="en-US" sz="1800" dirty="0"/>
          </a:p>
        </p:txBody>
      </p:sp>
      <p:sp>
        <p:nvSpPr>
          <p:cNvPr id="13" name="6"/>
          <p:cNvSpPr/>
          <p:nvPr/>
        </p:nvSpPr>
        <p:spPr>
          <a:xfrm>
            <a:off x="10353675" y="43529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6</a:t>
            </a:r>
            <a:endParaRPr lang="en-US" sz="3000" dirty="0"/>
          </a:p>
        </p:txBody>
      </p:sp>
      <p:sp>
        <p:nvSpPr>
          <p:cNvPr id="14" name="Text 7"/>
          <p:cNvSpPr/>
          <p:nvPr/>
        </p:nvSpPr>
        <p:spPr>
          <a:xfrm>
            <a:off x="10353675" y="4962525"/>
            <a:ext cx="7458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Возможность просматривать календарь соревнований от ФСП (с фильтрацией по регионам).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2000" y="752475"/>
            <a:ext cx="149161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СЦЕНАРИИ ИСПОЛЬЗОВАНИЯ</a:t>
            </a:r>
            <a:endParaRPr lang="en-US" sz="7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962150"/>
            <a:ext cx="7886700" cy="3371850"/>
          </a:xfrm>
          <a:prstGeom prst="rect">
            <a:avLst/>
          </a:prstGeom>
        </p:spPr>
      </p:pic>
      <p:pic>
        <p:nvPicPr>
          <p:cNvPr id="3" name="Frame 132131504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2475" y="1962150"/>
            <a:ext cx="7886700" cy="3371850"/>
          </a:xfrm>
          <a:prstGeom prst="rect">
            <a:avLst/>
          </a:prstGeom>
        </p:spPr>
      </p:pic>
      <p:pic>
        <p:nvPicPr>
          <p:cNvPr id="4" name="Frame 132131504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1525" y="5962650"/>
            <a:ext cx="7886700" cy="3371850"/>
          </a:xfrm>
          <a:prstGeom prst="rect">
            <a:avLst/>
          </a:prstGeom>
        </p:spPr>
      </p:pic>
      <p:pic>
        <p:nvPicPr>
          <p:cNvPr id="5" name="Frame 132131504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77325" y="5962650"/>
            <a:ext cx="7886700" cy="33718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563100" y="35337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Платформа для контейнеризации, позволяющая упаковать приложение с его зависимостями в контейнеры.</a:t>
            </a:r>
            <a:endParaRPr lang="en-US" sz="1800" dirty="0"/>
          </a:p>
        </p:txBody>
      </p:sp>
      <p:sp>
        <p:nvSpPr>
          <p:cNvPr id="7" name="Text 1"/>
          <p:cNvSpPr/>
          <p:nvPr/>
        </p:nvSpPr>
        <p:spPr>
          <a:xfrm>
            <a:off x="9712550" y="2914650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8" name="Docker"/>
          <p:cNvSpPr/>
          <p:nvPr/>
        </p:nvSpPr>
        <p:spPr>
          <a:xfrm>
            <a:off x="9563100" y="2181225"/>
            <a:ext cx="1590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Docker</a:t>
            </a:r>
            <a:endParaRPr lang="en-US" sz="3000" dirty="0"/>
          </a:p>
        </p:txBody>
      </p:sp>
      <p:sp>
        <p:nvSpPr>
          <p:cNvPr id="9" name="-   Python"/>
          <p:cNvSpPr/>
          <p:nvPr/>
        </p:nvSpPr>
        <p:spPr>
          <a:xfrm>
            <a:off x="971550" y="3543300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Высокоуровневый фреймворк для разработки веб-приложений на языке Python.</a:t>
            </a:r>
            <a:endParaRPr lang="en-US" sz="1800" dirty="0"/>
          </a:p>
        </p:txBody>
      </p:sp>
      <p:sp>
        <p:nvSpPr>
          <p:cNvPr id="10" name="Django"/>
          <p:cNvSpPr/>
          <p:nvPr/>
        </p:nvSpPr>
        <p:spPr>
          <a:xfrm>
            <a:off x="971550" y="2171700"/>
            <a:ext cx="1571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</a:t>
            </a:r>
            <a:endParaRPr lang="en-US" sz="3000" dirty="0"/>
          </a:p>
        </p:txBody>
      </p:sp>
      <p:sp>
        <p:nvSpPr>
          <p:cNvPr id="11" name="default_name"/>
          <p:cNvSpPr/>
          <p:nvPr/>
        </p:nvSpPr>
        <p:spPr>
          <a:xfrm>
            <a:off x="1125083" y="291465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Фреймворк</a:t>
            </a:r>
            <a:endParaRPr lang="en-US" sz="2100" dirty="0"/>
          </a:p>
        </p:txBody>
      </p:sp>
      <p:sp>
        <p:nvSpPr>
          <p:cNvPr id="12" name="GitHub"/>
          <p:cNvSpPr/>
          <p:nvPr/>
        </p:nvSpPr>
        <p:spPr>
          <a:xfrm>
            <a:off x="1000125" y="6305550"/>
            <a:ext cx="1590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GitHub </a:t>
            </a:r>
            <a:endParaRPr lang="en-US" sz="3000" dirty="0"/>
          </a:p>
        </p:txBody>
      </p:sp>
      <p:sp>
        <p:nvSpPr>
          <p:cNvPr id="13" name="-           Git"/>
          <p:cNvSpPr/>
          <p:nvPr/>
        </p:nvSpPr>
        <p:spPr>
          <a:xfrm>
            <a:off x="1000125" y="7543800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Веб-платформа для хостинга и совместной разработки проектов, использующая систему контроля версий Git.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109889" y="6996339"/>
            <a:ext cx="369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Отслеживание Версии</a:t>
            </a:r>
            <a:endParaRPr lang="en-US" sz="2100" dirty="0"/>
          </a:p>
        </p:txBody>
      </p:sp>
      <p:sp>
        <p:nvSpPr>
          <p:cNvPr id="15" name="PostgreSQL"/>
          <p:cNvSpPr/>
          <p:nvPr/>
        </p:nvSpPr>
        <p:spPr>
          <a:xfrm>
            <a:off x="9401175" y="6315075"/>
            <a:ext cx="2628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PostgreSQL</a:t>
            </a:r>
            <a:endParaRPr lang="en-US" sz="3000" dirty="0"/>
          </a:p>
        </p:txBody>
      </p:sp>
      <p:sp>
        <p:nvSpPr>
          <p:cNvPr id="16" name="-"/>
          <p:cNvSpPr/>
          <p:nvPr/>
        </p:nvSpPr>
        <p:spPr>
          <a:xfrm>
            <a:off x="94202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Мощная, объектно-реляционная система управления базами данных</a:t>
            </a:r>
            <a:endParaRPr lang="en-US" sz="1800" dirty="0"/>
          </a:p>
        </p:txBody>
      </p:sp>
      <p:sp>
        <p:nvSpPr>
          <p:cNvPr id="17" name="Text 11"/>
          <p:cNvSpPr/>
          <p:nvPr/>
        </p:nvSpPr>
        <p:spPr>
          <a:xfrm>
            <a:off x="9525453" y="6996339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71525" y="657225"/>
            <a:ext cx="95631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СТЕК ТЕХНОЛОГИИ</a:t>
            </a:r>
            <a:endParaRPr lang="en-US" sz="7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453</Words>
  <Application>Microsoft Office PowerPoint</Application>
  <PresentationFormat>Произвольный</PresentationFormat>
  <Paragraphs>100</Paragraphs>
  <Slides>11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Onest Bold</vt:lpstr>
      <vt:lpstr>Onest ExtraBold</vt:lpstr>
      <vt:lpstr>Onest SemiBold</vt:lpstr>
      <vt:lpstr>Roboto Flex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Krahm Art</cp:lastModifiedBy>
  <cp:revision>3</cp:revision>
  <dcterms:created xsi:type="dcterms:W3CDTF">2024-12-13T16:20:05Z</dcterms:created>
  <dcterms:modified xsi:type="dcterms:W3CDTF">2024-12-13T16:24:54Z</dcterms:modified>
</cp:coreProperties>
</file>